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1C37-9029-4666-BF60-9C98B028C2D1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8D733-B061-4DF2-8562-E4487ABEE5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585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5ABDB3-90C6-4886-9F3A-60DC42ABE5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69B254-25EA-4949-8BEF-019BA0B56B1B}" type="datetimeFigureOut">
              <a:rPr lang="pt-BR" smtClean="0"/>
              <a:pPr/>
              <a:t>12/05/2014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812032"/>
          </a:xfrm>
        </p:spPr>
        <p:txBody>
          <a:bodyPr/>
          <a:lstStyle/>
          <a:p>
            <a:r>
              <a:rPr lang="pt-BR" sz="5400" dirty="0"/>
              <a:t>A</a:t>
            </a:r>
            <a:r>
              <a:rPr lang="pt-BR" sz="5400" dirty="0" smtClean="0"/>
              <a:t>ula 4 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b="1" dirty="0" smtClean="0"/>
              <a:t>Pesquisas de opinião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Profa. Dra. Katia </a:t>
            </a:r>
            <a:r>
              <a:rPr lang="pt-BR" dirty="0" err="1"/>
              <a:t>Saisi</a:t>
            </a:r>
            <a:endParaRPr lang="pt-BR" dirty="0"/>
          </a:p>
          <a:p>
            <a:r>
              <a:rPr lang="pt-BR" dirty="0"/>
              <a:t>Planejamento Estratégico de Campanhas Eleitorais</a:t>
            </a:r>
          </a:p>
          <a:p>
            <a:r>
              <a:rPr lang="pt-BR" dirty="0"/>
              <a:t>Instituto do Legislativo Paulista</a:t>
            </a:r>
          </a:p>
        </p:txBody>
      </p:sp>
    </p:spTree>
    <p:extLst>
      <p:ext uri="{BB962C8B-B14F-4D97-AF65-F5344CB8AC3E}">
        <p14:creationId xmlns:p14="http://schemas.microsoft.com/office/powerpoint/2010/main" xmlns="" val="34361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Índices de aprovação da administração com </a:t>
            </a:r>
            <a:r>
              <a:rPr lang="pt-BR" sz="3600" b="1" dirty="0"/>
              <a:t>derrota</a:t>
            </a:r>
            <a:r>
              <a:rPr lang="pt-BR" sz="3600" dirty="0"/>
              <a:t> eleitoral do sucessor</a:t>
            </a:r>
            <a:endParaRPr lang="pt-BR" sz="48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7648686"/>
              </p:ext>
            </p:extLst>
          </p:nvPr>
        </p:nvGraphicFramePr>
        <p:xfrm>
          <a:off x="1403648" y="1600200"/>
          <a:ext cx="5616624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</a:t>
                      </a:r>
                      <a:r>
                        <a:rPr lang="pt-BR" baseline="0" dirty="0" smtClean="0"/>
                        <a:t> de aprovação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Belo Horizonte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33%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Ribeirão Preto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Sorocaba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Mogi das Cruzes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Rio de Janeiro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São Bernardo do Campo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Manaus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Recife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-7%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Florianópolis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-14%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São Paulo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-21%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354520" y="5805264"/>
            <a:ext cx="5688632" cy="216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1200" dirty="0" smtClean="0"/>
              <a:t>Fonte: Idem anterior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8132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/>
              <a:t>Candidatos </a:t>
            </a:r>
            <a:br>
              <a:rPr lang="pt-BR" sz="4400" b="1" dirty="0" smtClean="0"/>
            </a:br>
            <a:r>
              <a:rPr lang="pt-BR" sz="4400" b="1" dirty="0" smtClean="0"/>
              <a:t>a </a:t>
            </a:r>
            <a:r>
              <a:rPr lang="pt-BR" sz="4400" b="1" dirty="0"/>
              <a:t>cargo proporcional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300" dirty="0" smtClean="0"/>
              <a:t>A análise </a:t>
            </a:r>
            <a:r>
              <a:rPr lang="pt-BR" sz="2300" dirty="0"/>
              <a:t>do contexto também é importante, embora nesse caso os </a:t>
            </a:r>
            <a:r>
              <a:rPr lang="pt-BR" sz="2300" dirty="0" smtClean="0"/>
              <a:t>esforços do candidato </a:t>
            </a:r>
            <a:r>
              <a:rPr lang="pt-BR" sz="2300" dirty="0"/>
              <a:t>e as ligações pessoais sejam fundamentais. </a:t>
            </a:r>
            <a:endParaRPr lang="pt-BR" sz="2300" dirty="0" smtClean="0"/>
          </a:p>
          <a:p>
            <a:r>
              <a:rPr lang="pt-BR" sz="2300" dirty="0" smtClean="0"/>
              <a:t>Tipologia:</a:t>
            </a:r>
            <a:endParaRPr lang="pt-BR" sz="2300" dirty="0"/>
          </a:p>
          <a:p>
            <a:pPr lvl="1"/>
            <a:r>
              <a:rPr lang="pt-BR" sz="2300" b="1" dirty="0"/>
              <a:t>Popularidade via mídia</a:t>
            </a:r>
            <a:r>
              <a:rPr lang="pt-BR" sz="2300" dirty="0"/>
              <a:t>: exemplos são os apresentadores de programas de rádio e televisão, como Celso Russomano, Nelo Rodolfo e outros.</a:t>
            </a:r>
          </a:p>
          <a:p>
            <a:pPr lvl="1"/>
            <a:r>
              <a:rPr lang="pt-BR" sz="2300" b="1" dirty="0"/>
              <a:t>Sólida base corporativa</a:t>
            </a:r>
            <a:r>
              <a:rPr lang="pt-BR" sz="2300" dirty="0"/>
              <a:t>: são aqueles que representam uma categoria, como alguns sindicalistas, como Luiz Gushiken, dos bancários.</a:t>
            </a:r>
          </a:p>
          <a:p>
            <a:pPr lvl="1"/>
            <a:r>
              <a:rPr lang="pt-BR" sz="2300" b="1" dirty="0"/>
              <a:t>Bandeira de parcelas dirigidas</a:t>
            </a:r>
            <a:r>
              <a:rPr lang="pt-BR" sz="2300" dirty="0"/>
              <a:t>: são os candidatos que empunham uma bandeira específica, como Fábio Feldman e a questão do verde, Arnaldo Faria de Sá em relação aos aposentados, e Amaral Neto como defensor da pena de morte.</a:t>
            </a:r>
          </a:p>
          <a:p>
            <a:pPr lvl="1"/>
            <a:r>
              <a:rPr lang="pt-BR" sz="2300" b="1" dirty="0"/>
              <a:t>Base regional</a:t>
            </a:r>
            <a:r>
              <a:rPr lang="pt-BR" sz="2300" dirty="0"/>
              <a:t>: geralmente são ex-prefeitos que se saíram bem na administração.</a:t>
            </a:r>
          </a:p>
          <a:p>
            <a:pPr lvl="1"/>
            <a:r>
              <a:rPr lang="pt-BR" sz="2300" b="1" dirty="0" err="1"/>
              <a:t>Ex-ocupante</a:t>
            </a:r>
            <a:r>
              <a:rPr lang="pt-BR" sz="2300" b="1" dirty="0"/>
              <a:t> de cargo público importante</a:t>
            </a:r>
            <a:r>
              <a:rPr lang="pt-BR" sz="2300" dirty="0"/>
              <a:t>: como ex-ministros, a exemplo do próprio FHC.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9308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Pesquisas qualitativas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200" dirty="0" smtClean="0"/>
              <a:t>Também </a:t>
            </a:r>
            <a:r>
              <a:rPr lang="pt-BR" sz="3200" dirty="0"/>
              <a:t>chamadas de motivacionais, são um instrumento poderoso de campanha. </a:t>
            </a:r>
            <a:endParaRPr lang="pt-BR" sz="3200" dirty="0" smtClean="0"/>
          </a:p>
          <a:p>
            <a:r>
              <a:rPr lang="pt-BR" sz="3200" dirty="0" smtClean="0"/>
              <a:t>Sua </a:t>
            </a:r>
            <a:r>
              <a:rPr lang="pt-BR" sz="3200" dirty="0"/>
              <a:t>metodologia envolve duas técnicas básicas: entrevistas pessoais em profundidade e grupos de discussão</a:t>
            </a:r>
            <a:r>
              <a:rPr lang="pt-BR" sz="3200" dirty="0" smtClean="0"/>
              <a:t>.</a:t>
            </a:r>
          </a:p>
          <a:p>
            <a:pPr lvl="1"/>
            <a:r>
              <a:rPr lang="pt-BR" sz="2400" b="1" dirty="0" smtClean="0"/>
              <a:t>Entrevistas pessoais</a:t>
            </a:r>
            <a:r>
              <a:rPr lang="pt-BR" sz="2400" dirty="0" smtClean="0"/>
              <a:t>: bastante </a:t>
            </a:r>
            <a:r>
              <a:rPr lang="pt-BR" sz="2400" dirty="0"/>
              <a:t>usada para se conhecer o que pensam líderes comunitários, sindicais, religiosos, jornalistas, enfim, formadores de opinião, para se identificar as oportunidades a serem aproveitadas, as ameaças existentes, os pontos fortes e fracos do candidato e de seus </a:t>
            </a:r>
            <a:r>
              <a:rPr lang="pt-BR" sz="2400" dirty="0" smtClean="0"/>
              <a:t>adversários.</a:t>
            </a:r>
          </a:p>
          <a:p>
            <a:pPr lvl="1"/>
            <a:r>
              <a:rPr lang="pt-BR" sz="2400" b="1" dirty="0" smtClean="0"/>
              <a:t>Grupos de discussão</a:t>
            </a:r>
            <a:r>
              <a:rPr lang="pt-BR" sz="2400" dirty="0" smtClean="0"/>
              <a:t>: discutem </a:t>
            </a:r>
            <a:r>
              <a:rPr lang="pt-BR" sz="2400" dirty="0"/>
              <a:t>temas colocados em debate, tais como: </a:t>
            </a:r>
          </a:p>
          <a:p>
            <a:pPr lvl="2"/>
            <a:r>
              <a:rPr lang="pt-BR" sz="2300" dirty="0"/>
              <a:t>Situação de vida dos participantes;</a:t>
            </a:r>
            <a:endParaRPr lang="pt-BR" sz="4000" dirty="0"/>
          </a:p>
          <a:p>
            <a:pPr lvl="2"/>
            <a:r>
              <a:rPr lang="pt-BR" sz="2300" dirty="0"/>
              <a:t>Perspectivas em relação ao futuro;</a:t>
            </a:r>
            <a:endParaRPr lang="pt-BR" sz="4000" dirty="0"/>
          </a:p>
          <a:p>
            <a:pPr lvl="2"/>
            <a:r>
              <a:rPr lang="pt-BR" sz="2300" dirty="0"/>
              <a:t>Análise da situação do município, do estado ou do país, dependendo do caso;</a:t>
            </a:r>
            <a:endParaRPr lang="pt-BR" sz="4000" dirty="0"/>
          </a:p>
          <a:p>
            <a:pPr lvl="2"/>
            <a:r>
              <a:rPr lang="pt-BR" sz="2300" dirty="0"/>
              <a:t>Percepção de progresso ou involução na unidade geográfica considerada;</a:t>
            </a:r>
            <a:endParaRPr lang="pt-BR" sz="4000" dirty="0"/>
          </a:p>
          <a:p>
            <a:pPr lvl="2"/>
            <a:r>
              <a:rPr lang="pt-BR" sz="2300" dirty="0"/>
              <a:t>Imagem dos candidatos na disputa (quem é honesto, confiável, trabalhador, preparado </a:t>
            </a:r>
            <a:r>
              <a:rPr lang="pt-BR" sz="2300" dirty="0" smtClean="0"/>
              <a:t>etc.);</a:t>
            </a:r>
            <a:endParaRPr lang="pt-BR" sz="4000" dirty="0"/>
          </a:p>
          <a:p>
            <a:pPr lvl="2"/>
            <a:r>
              <a:rPr lang="pt-BR" sz="2300" dirty="0"/>
              <a:t>Principais problemas do eleitorado;</a:t>
            </a:r>
            <a:endParaRPr lang="pt-BR" sz="4000" dirty="0"/>
          </a:p>
          <a:p>
            <a:pPr lvl="2"/>
            <a:r>
              <a:rPr lang="pt-BR" sz="2300" dirty="0"/>
              <a:t>Grau de informação e maneira através das quais o eleitorado se informa;</a:t>
            </a:r>
            <a:endParaRPr lang="pt-BR" sz="4000" dirty="0"/>
          </a:p>
          <a:p>
            <a:pPr lvl="2"/>
            <a:r>
              <a:rPr lang="pt-BR" sz="2300" dirty="0"/>
              <a:t>Avaliação da situação e da oposição, do ponto de vista político;</a:t>
            </a:r>
            <a:endParaRPr lang="pt-BR" sz="4000" dirty="0"/>
          </a:p>
          <a:p>
            <a:pPr lvl="2"/>
            <a:r>
              <a:rPr lang="pt-BR" sz="2300" dirty="0"/>
              <a:t>Por que são simpáticos ou antipáticos a determinados políticos. </a:t>
            </a:r>
            <a:endParaRPr lang="pt-BR" sz="2300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54095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/>
              <a:t>Pesquisas e comunicação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Outro momento em que as pesquisas qualitativas são usadas é durante a veiculação dos programas de televisão, no horário gratuito da propaganda eleitoral (HGPE). </a:t>
            </a:r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/>
              <a:t>sua importância na campanha e por seu caráter de massas, todo cuidado é pouco com os programas. </a:t>
            </a:r>
            <a:endParaRPr lang="pt-BR" dirty="0" smtClean="0"/>
          </a:p>
          <a:p>
            <a:r>
              <a:rPr lang="pt-BR" dirty="0" smtClean="0"/>
              <a:t>Numa </a:t>
            </a:r>
            <a:r>
              <a:rPr lang="pt-BR" dirty="0"/>
              <a:t>campanha majoritária cerca de 60% dos recursos são gastos na produção dos programas de televisão e 10% em pesquisa. </a:t>
            </a:r>
            <a:endParaRPr lang="pt-BR" dirty="0" smtClean="0"/>
          </a:p>
          <a:p>
            <a:r>
              <a:rPr lang="pt-BR" dirty="0" smtClean="0"/>
              <a:t>Grupos </a:t>
            </a:r>
            <a:r>
              <a:rPr lang="pt-BR" dirty="0"/>
              <a:t>de discussão regulares são montados, idealmente diários, para acompanhar o que vai sendo passado aos eleitores-telespectadores. </a:t>
            </a:r>
          </a:p>
          <a:p>
            <a:r>
              <a:rPr lang="pt-BR" dirty="0"/>
              <a:t>A pesquisa é também utilizada para testar qual vai ser a possível reação do eleitorado diante de uma jogada mais arriscada: antes de veicular o programa, os grupos avaliam seu impacto. Um instrumento de pesquisa utilizado nesses casos é o </a:t>
            </a:r>
            <a:r>
              <a:rPr lang="pt-BR" b="1" i="1" dirty="0" err="1" smtClean="0"/>
              <a:t>viewfacts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4135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Uso das </a:t>
            </a:r>
            <a:r>
              <a:rPr lang="pt-BR" b="1" dirty="0" err="1" smtClean="0"/>
              <a:t>quali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Aplicadas </a:t>
            </a:r>
            <a:r>
              <a:rPr lang="pt-BR" dirty="0"/>
              <a:t>em dois momentos distintos: </a:t>
            </a:r>
            <a:endParaRPr lang="pt-BR" dirty="0" smtClean="0"/>
          </a:p>
          <a:p>
            <a:pPr lvl="1"/>
            <a:r>
              <a:rPr lang="pt-BR" dirty="0" smtClean="0"/>
              <a:t>Primeiro</a:t>
            </a:r>
            <a:r>
              <a:rPr lang="pt-BR" dirty="0"/>
              <a:t>, muito antes da eleição para elaboração da </a:t>
            </a:r>
            <a:r>
              <a:rPr lang="pt-BR" dirty="0" smtClean="0"/>
              <a:t>estratégia</a:t>
            </a:r>
          </a:p>
          <a:p>
            <a:pPr lvl="1"/>
            <a:r>
              <a:rPr lang="pt-BR" dirty="0" smtClean="0"/>
              <a:t>Segundo</a:t>
            </a:r>
            <a:r>
              <a:rPr lang="pt-BR" dirty="0"/>
              <a:t>, durante a veiculação dos programas de televisão, quando grupos são formados para acompanhar e comentar o desempenho dos candidatos. </a:t>
            </a:r>
            <a:endParaRPr lang="pt-BR" dirty="0" smtClean="0"/>
          </a:p>
          <a:p>
            <a:r>
              <a:rPr lang="pt-BR" dirty="0" smtClean="0"/>
              <a:t>Elas </a:t>
            </a:r>
            <a:r>
              <a:rPr lang="pt-BR" dirty="0"/>
              <a:t>também são usadas quando se tem a necessidade de descobrir as causas de algum problema específico de uma candidatura (como alto índice de rejeição), para poder corrigir.</a:t>
            </a:r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8411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Pesquisas </a:t>
            </a:r>
            <a:r>
              <a:rPr lang="pt-BR" b="1" dirty="0" smtClean="0"/>
              <a:t>quantitativas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Mostra </a:t>
            </a:r>
            <a:r>
              <a:rPr lang="pt-BR" dirty="0"/>
              <a:t>a posição do candidato num determinado momento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São </a:t>
            </a:r>
            <a:r>
              <a:rPr lang="pt-BR" dirty="0"/>
              <a:t>realizadas em função de uma amostra selecionada a partir de critérios sociológicos e estatísticos. Esse pequeno grupo representa o conjunto do universo pesquisado</a:t>
            </a:r>
            <a:r>
              <a:rPr lang="pt-BR" dirty="0" smtClean="0"/>
              <a:t>.</a:t>
            </a:r>
          </a:p>
          <a:p>
            <a:r>
              <a:rPr lang="pt-BR" dirty="0"/>
              <a:t>Dois tipos de </a:t>
            </a:r>
            <a:r>
              <a:rPr lang="pt-BR" dirty="0" smtClean="0"/>
              <a:t>amostras:</a:t>
            </a:r>
          </a:p>
          <a:p>
            <a:r>
              <a:rPr lang="pt-BR" sz="2400" dirty="0" smtClean="0"/>
              <a:t>Amostra probabilística: </a:t>
            </a:r>
            <a:r>
              <a:rPr lang="pt-BR" sz="2400" dirty="0"/>
              <a:t>cada elemento tem a mesma chance de ser selecionado do que qualquer outro. Numa pesquisa nacional, o ideal seria que todos os eleitores estivessem numa lista e que a partir daí fosse sorteado o número adequado à margem de erro estipulada. </a:t>
            </a:r>
            <a:endParaRPr lang="pt-BR" sz="2000" dirty="0"/>
          </a:p>
          <a:p>
            <a:r>
              <a:rPr lang="pt-BR" sz="2400" dirty="0"/>
              <a:t>Como as amostras selecionadas dessa maneira podem inviabilizar a realização de uma pesquisa, em função do tempo e abrangência, a amostragem por cotas é mais utilizada. Aqui, seleciona-se o entrevistado em função de algumas características definidas, como sexo, idade e grau de instrução.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9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/>
              <a:t>Perfil do eleitorado brasileiro</a:t>
            </a:r>
            <a:endParaRPr lang="pt-BR" sz="44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4427569"/>
              </p:ext>
            </p:extLst>
          </p:nvPr>
        </p:nvGraphicFramePr>
        <p:xfrm>
          <a:off x="457200" y="1600200"/>
          <a:ext cx="7620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Sexo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Masculino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51%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Feminino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2513326"/>
              </p:ext>
            </p:extLst>
          </p:nvPr>
        </p:nvGraphicFramePr>
        <p:xfrm>
          <a:off x="467544" y="2895584"/>
          <a:ext cx="76200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Idade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 a 24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 a 39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38%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40 e mais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7770135"/>
              </p:ext>
            </p:extLst>
          </p:nvPr>
        </p:nvGraphicFramePr>
        <p:xfrm>
          <a:off x="467544" y="4653136"/>
          <a:ext cx="76200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88843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Grau de instrução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Até primário completo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Ginásio iniciado ou completo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Colegial iniciado ou completo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884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Superior iniciado ou completo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Universo pesquisado e definição de amostras</a:t>
            </a:r>
            <a:endParaRPr lang="pt-BR" sz="4000" b="1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7592" y="1556792"/>
            <a:ext cx="5636736" cy="5251446"/>
          </a:xfrm>
        </p:spPr>
      </p:pic>
    </p:spTree>
    <p:extLst>
      <p:ext uri="{BB962C8B-B14F-4D97-AF65-F5344CB8AC3E}">
        <p14:creationId xmlns:p14="http://schemas.microsoft.com/office/powerpoint/2010/main" xmlns="" val="1822644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/>
              <a:t>Temas da pesquisa qualitativa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Numa pesquisa eleitoral convencional, são abordados vários temas, mas alguns são mais frequentes, como intenção de voto, potencial de voto, grau de conhecimento e razões da preferência.</a:t>
            </a:r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9532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Intenção de voto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Fica-se sabendo não apenas qual o índice de intenção de voto dos candidatos, como também em qual segmento do eleitorado ele mais votado. </a:t>
            </a:r>
            <a:endParaRPr lang="pt-BR" dirty="0" smtClean="0"/>
          </a:p>
          <a:p>
            <a:r>
              <a:rPr lang="pt-BR" dirty="0" smtClean="0"/>
              <a:t>Existem </a:t>
            </a:r>
            <a:r>
              <a:rPr lang="pt-BR" dirty="0"/>
              <a:t>duas maneiras de se medir a intenção de voto: a espontânea e a estimulada. </a:t>
            </a:r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questão espontânea, não são dadas alternativas de nomes ao eleitor. O resultado reflete, portanto, a hierarquia de nomes mais conhecidos naquele momento, muitas vezes aparecendo nomes que não são de candidatos. </a:t>
            </a:r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estimulada, o entrevistador mostra num cartão uma série de nomes. </a:t>
            </a:r>
          </a:p>
        </p:txBody>
      </p:sp>
    </p:spTree>
    <p:extLst>
      <p:ext uri="{BB962C8B-B14F-4D97-AF65-F5344CB8AC3E}">
        <p14:creationId xmlns:p14="http://schemas.microsoft.com/office/powerpoint/2010/main" xmlns="" val="357225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/>
              <a:t>Campanhas, estratégias e </a:t>
            </a:r>
            <a:r>
              <a:rPr lang="pt-BR" sz="4800" b="1" dirty="0" smtClean="0"/>
              <a:t>pesquisas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estratégia </a:t>
            </a:r>
            <a:r>
              <a:rPr lang="pt-BR" dirty="0"/>
              <a:t>de marketing político não pode prescindir do balizamento de pesquisas e de análises competentes dos dados. 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dá para pensar uma campanha estratégica sem pesquisa. </a:t>
            </a:r>
            <a:endParaRPr lang="pt-BR" dirty="0" smtClean="0"/>
          </a:p>
          <a:p>
            <a:r>
              <a:rPr lang="pt-BR" dirty="0"/>
              <a:t>O primeiro passo em toda campanha eleitoral é conhecer tudo sobre o público-alvo: o que pensa, sente e necessita. </a:t>
            </a:r>
            <a:endParaRPr lang="pt-BR" dirty="0" smtClean="0"/>
          </a:p>
          <a:p>
            <a:r>
              <a:rPr lang="pt-BR" dirty="0"/>
              <a:t>As pesquisas são usadas </a:t>
            </a:r>
            <a:r>
              <a:rPr lang="pt-BR" dirty="0" smtClean="0"/>
              <a:t>para avaliar: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nível de conhecimento que a população tem do candidato e seus </a:t>
            </a:r>
            <a:r>
              <a:rPr lang="pt-BR" dirty="0" smtClean="0"/>
              <a:t>concorrentes</a:t>
            </a:r>
          </a:p>
          <a:p>
            <a:pPr lvl="1"/>
            <a:r>
              <a:rPr lang="pt-BR" dirty="0" smtClean="0"/>
              <a:t>seu </a:t>
            </a:r>
            <a:r>
              <a:rPr lang="pt-BR" dirty="0"/>
              <a:t>potencial de voto </a:t>
            </a:r>
            <a:endParaRPr lang="pt-BR" dirty="0" smtClean="0"/>
          </a:p>
          <a:p>
            <a:pPr lvl="1"/>
            <a:r>
              <a:rPr lang="pt-BR" dirty="0" smtClean="0"/>
              <a:t>índice rejeição</a:t>
            </a:r>
          </a:p>
          <a:p>
            <a:pPr lvl="1"/>
            <a:r>
              <a:rPr lang="pt-BR" dirty="0" smtClean="0"/>
              <a:t>as políticas </a:t>
            </a:r>
            <a:r>
              <a:rPr lang="pt-BR" dirty="0"/>
              <a:t>públicas (do governo vigente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planejar </a:t>
            </a:r>
            <a:r>
              <a:rPr lang="pt-BR" dirty="0"/>
              <a:t>o programa do futuro </a:t>
            </a:r>
            <a:r>
              <a:rPr lang="pt-BR" dirty="0" smtClean="0"/>
              <a:t>governo</a:t>
            </a:r>
          </a:p>
          <a:p>
            <a:pPr lvl="1"/>
            <a:r>
              <a:rPr lang="pt-BR" dirty="0" smtClean="0"/>
              <a:t>monitorar </a:t>
            </a:r>
            <a:r>
              <a:rPr lang="pt-BR" dirty="0"/>
              <a:t>impacto de ações da </a:t>
            </a:r>
            <a:r>
              <a:rPr lang="pt-BR" dirty="0" smtClean="0"/>
              <a:t>campanha</a:t>
            </a:r>
          </a:p>
          <a:p>
            <a:pPr lvl="1"/>
            <a:r>
              <a:rPr lang="pt-BR" dirty="0" smtClean="0"/>
              <a:t>verificar </a:t>
            </a:r>
            <a:r>
              <a:rPr lang="pt-BR" dirty="0"/>
              <a:t>a imagem dos candidatos e o índice de intenção de votos.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99881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Índice de intenção de voto (espontâneo e estimulado) em %</a:t>
            </a:r>
            <a:endParaRPr lang="pt-BR" sz="40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5718956"/>
            <a:ext cx="6552728" cy="4463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1200" dirty="0" smtClean="0"/>
              <a:t>Fonte: Ibope</a:t>
            </a:r>
            <a:r>
              <a:rPr lang="pt-BR" sz="1200" dirty="0"/>
              <a:t>, maio de 1990, </a:t>
            </a:r>
            <a:r>
              <a:rPr lang="pt-BR" sz="1200" dirty="0" smtClean="0"/>
              <a:t>pesquisa estadual. </a:t>
            </a:r>
          </a:p>
          <a:p>
            <a:pPr marL="114300" indent="0">
              <a:buNone/>
            </a:pPr>
            <a:r>
              <a:rPr lang="pt-BR" sz="1200" dirty="0" smtClean="0"/>
              <a:t>Resultado: Primeiro </a:t>
            </a:r>
            <a:r>
              <a:rPr lang="pt-BR" sz="1200" dirty="0" err="1" smtClean="0"/>
              <a:t>Turmo</a:t>
            </a:r>
            <a:r>
              <a:rPr lang="pt-BR" sz="1200" dirty="0" smtClean="0"/>
              <a:t>: Maluf  34%, Fleury 22%. Segundo Turno: Fleury 43%, Maluf 40%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3837303"/>
              </p:ext>
            </p:extLst>
          </p:nvPr>
        </p:nvGraphicFramePr>
        <p:xfrm>
          <a:off x="457200" y="1600200"/>
          <a:ext cx="7620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2448272"/>
                <a:gridCol w="192102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Espontâneo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Estimulado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Paulo Maluf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Mário Covas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Lula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Fleury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Silvio Santos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Plínio A. Sampaio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Nenhum/ branco/ nulo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Não sabe/ não opinou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1534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9023" y="260648"/>
            <a:ext cx="7620000" cy="1143000"/>
          </a:xfrm>
        </p:spPr>
        <p:txBody>
          <a:bodyPr/>
          <a:lstStyle/>
          <a:p>
            <a:r>
              <a:rPr lang="pt-BR" b="1" dirty="0"/>
              <a:t>Potencial de voto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6295511"/>
              </p:ext>
            </p:extLst>
          </p:nvPr>
        </p:nvGraphicFramePr>
        <p:xfrm>
          <a:off x="470138" y="2492896"/>
          <a:ext cx="7620000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774"/>
                <a:gridCol w="2016224"/>
                <a:gridCol w="229400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Paulo Maluf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Eduardo Suplicy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 certeza votaria nesse candidato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Um dos candidatos em quem poderia votar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Não votaria nesse candidato de jeito nenhum</a:t>
                      </a:r>
                      <a:endParaRPr lang="pt-BR" sz="2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41%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Até agora não conhece o suficiente para decidir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Não sabe/não opinou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3%</a:t>
                      </a:r>
                      <a:endParaRPr lang="pt-BR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81456" y="6237312"/>
            <a:ext cx="3966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i="1" dirty="0"/>
              <a:t>Fonte</a:t>
            </a:r>
            <a:r>
              <a:rPr lang="pt-BR" sz="1200" dirty="0"/>
              <a:t>: Ibope, setembro de </a:t>
            </a:r>
            <a:r>
              <a:rPr lang="pt-BR" sz="1200" dirty="0" smtClean="0"/>
              <a:t>1992. Prefeito eleito: Paulo Maluf</a:t>
            </a:r>
            <a:endParaRPr lang="pt-BR" sz="1200" dirty="0"/>
          </a:p>
        </p:txBody>
      </p:sp>
      <p:sp>
        <p:nvSpPr>
          <p:cNvPr id="6" name="Retângulo 5"/>
          <p:cNvSpPr/>
          <p:nvPr/>
        </p:nvSpPr>
        <p:spPr>
          <a:xfrm>
            <a:off x="470138" y="1268760"/>
            <a:ext cx="770226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Mostra quais </a:t>
            </a:r>
            <a:r>
              <a:rPr lang="pt-BR" dirty="0"/>
              <a:t>são as possibilidades do candidato. </a:t>
            </a:r>
            <a:r>
              <a:rPr lang="pt-BR" dirty="0" smtClean="0"/>
              <a:t> Fórmula:</a:t>
            </a:r>
            <a:endParaRPr lang="pt-BR" dirty="0"/>
          </a:p>
          <a:p>
            <a:pPr algn="ctr"/>
            <a:r>
              <a:rPr lang="pt-BR" sz="4000" b="1" dirty="0" smtClean="0">
                <a:solidFill>
                  <a:srgbClr val="FF0000"/>
                </a:solidFill>
              </a:rPr>
              <a:t>100</a:t>
            </a:r>
            <a:r>
              <a:rPr lang="pt-BR" sz="4000" b="1" dirty="0">
                <a:solidFill>
                  <a:srgbClr val="FF0000"/>
                </a:solidFill>
              </a:rPr>
              <a:t>% </a:t>
            </a:r>
            <a:r>
              <a:rPr lang="pt-BR" sz="4000" b="1" dirty="0" smtClean="0">
                <a:solidFill>
                  <a:srgbClr val="FF0000"/>
                </a:solidFill>
              </a:rPr>
              <a:t>- taxa </a:t>
            </a:r>
            <a:r>
              <a:rPr lang="pt-BR" sz="4000" b="1" dirty="0">
                <a:solidFill>
                  <a:srgbClr val="FF0000"/>
                </a:solidFill>
              </a:rPr>
              <a:t>de </a:t>
            </a:r>
            <a:r>
              <a:rPr lang="pt-BR" sz="4000" b="1" dirty="0" smtClean="0">
                <a:solidFill>
                  <a:srgbClr val="FF0000"/>
                </a:solidFill>
              </a:rPr>
              <a:t>rejeição</a:t>
            </a:r>
            <a:endParaRPr lang="pt-BR" sz="40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19931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Grau de conhecimento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Reflete, como o nome já diz, o conhecimento do nome dos candidatos. 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/>
              <a:t>candidato mais conhecido tem certamente mais chances, afinal ninguém vota em quem não conhece. </a:t>
            </a:r>
            <a:endParaRPr lang="pt-BR" dirty="0" smtClean="0"/>
          </a:p>
          <a:p>
            <a:r>
              <a:rPr lang="pt-BR" dirty="0" smtClean="0"/>
              <a:t>Mas </a:t>
            </a:r>
            <a:r>
              <a:rPr lang="pt-BR" dirty="0"/>
              <a:t>isso não quer dizer que só o grau de conhecimento garanta a eleição. Collor, em maio de 1989, era conhecido por menos da metade do eleitorado e acabou ganhando de nomes muito mais tradicionais. Aliás, naquele momento, ser desconhecido foi-lhe vantajoso, pois a sociedade estava sedenta por mudanças e enjoada dos políticos tradicionais.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70441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Razões da escolha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motivação do voto ou de rejeição é sempre mais bem descoberta por meio de pesquisas qualitativas. </a:t>
            </a:r>
            <a:endParaRPr lang="pt-BR" dirty="0" smtClean="0"/>
          </a:p>
          <a:p>
            <a:r>
              <a:rPr lang="pt-BR" dirty="0" smtClean="0"/>
              <a:t>Mas </a:t>
            </a:r>
            <a:r>
              <a:rPr lang="pt-BR" dirty="0"/>
              <a:t>também é possível identificar porque os eleitores votam em determinado candidato. Os candidatos têm sempre uma “marca”, seja ela positiva ou negativa, que emergem com mais força durante a campanha, quando atacam e são atacados.</a:t>
            </a:r>
          </a:p>
          <a:p>
            <a:r>
              <a:rPr lang="pt-BR" dirty="0"/>
              <a:t>Nas pesquisas quantitativas, é possível identificar, por meio de perguntas abertas (de caráter espontâneo), por que as pessoas votam em determinado candidato.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partir daí caberá ao estrategista posicionar o candidato valorizando as características positivas e minimizando as negativas.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82599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Problemas do eleitorado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Outra medida bastante comum é o mapeamento dos principais problemas do eleitorado, de modo a hierarquizar quais são, na sua visão, as áreas mais problemáticas.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posse dessas informações, cabe ao estrategista pautar o programa e as propostas do candidato.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6547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Recomendações </a:t>
            </a:r>
            <a:r>
              <a:rPr lang="pt-BR" b="1" dirty="0" smtClean="0"/>
              <a:t>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Alguns dos receios dos candidatos em relação às pesquisas são pertinentes, como que o resultado caia nas mãos de adversários, que o resultado seja falseado pelo executor, que a amostra não seja representativa, entre outros.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evitar essas situações, o recomendável ao contratar um instituto de pesquisa é conferir seu caráter idôneo e esclarecer, antecipadamente, todas as dúvidas. </a:t>
            </a:r>
          </a:p>
          <a:p>
            <a:r>
              <a:rPr lang="pt-BR" dirty="0"/>
              <a:t>É preciso também atentar a não se cometer o equívoco de tentar transformar a pesquisa num momento promocional, usando os entrevistadores como cabos eleitorais</a:t>
            </a:r>
            <a:r>
              <a:rPr lang="pt-BR"/>
              <a:t>. </a:t>
            </a:r>
            <a:endParaRPr lang="pt-BR" smtClean="0"/>
          </a:p>
          <a:p>
            <a:r>
              <a:rPr lang="pt-BR" smtClean="0"/>
              <a:t>Não </a:t>
            </a:r>
            <a:r>
              <a:rPr lang="pt-BR" dirty="0"/>
              <a:t>se deve misturar as coisas. Pode-se até aproveitar a pesquisa para levantar nomes e endereços que serão utilizados posteriormente, mas jamais aproveitar a ocasião para distribuir santinhos.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5580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Quantitativas</a:t>
            </a:r>
            <a:r>
              <a:rPr lang="pt-BR" dirty="0" smtClean="0"/>
              <a:t> x Qualitativas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Quantitativas</a:t>
            </a:r>
            <a:r>
              <a:rPr lang="pt-BR" dirty="0" smtClean="0"/>
              <a:t>: reúnem </a:t>
            </a:r>
            <a:r>
              <a:rPr lang="pt-BR" dirty="0"/>
              <a:t>informações objetivas sobre os eleitores e seus resultados são representados por números: que percentual da população vai votar em um candidato, quantas pessoas aprovam ou reprovam o trabalho da prefeitura ou do governo estadual/federal, quantas estão a favor ou contra determinada medida do governo etc.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um método que investiga o perfil sócio demográfico da população, seus hábitos, costumes, intenções de voto e proporciona projeções estatísticas para o conjunto do universo pesquisado, a partir de entrevistas com uma parcela (amostra) deste público.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4614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Quantitativas x </a:t>
            </a:r>
            <a:r>
              <a:rPr lang="pt-BR" b="1" dirty="0"/>
              <a:t>Qualitativas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As qualitativas </a:t>
            </a:r>
            <a:r>
              <a:rPr lang="pt-BR" dirty="0" smtClean="0"/>
              <a:t>buscam </a:t>
            </a:r>
            <a:r>
              <a:rPr lang="pt-BR" dirty="0"/>
              <a:t>aprofundar o conhecimento sobre os sentimentos dos eleitores: suas preocupações, desejos, medos, anseios, expectativas, perfil do candidato ideal etc. </a:t>
            </a:r>
            <a:endParaRPr lang="pt-BR" dirty="0" smtClean="0"/>
          </a:p>
          <a:p>
            <a:r>
              <a:rPr lang="pt-BR" dirty="0"/>
              <a:t>S</a:t>
            </a:r>
            <a:r>
              <a:rPr lang="pt-BR" dirty="0" smtClean="0"/>
              <a:t>ão </a:t>
            </a:r>
            <a:r>
              <a:rPr lang="pt-BR" dirty="0"/>
              <a:t>realizadas a partir de entrevistas individuais ou em pequenos grupos e servem para diagnosticar tendências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Seus não </a:t>
            </a:r>
            <a:r>
              <a:rPr lang="pt-BR" dirty="0"/>
              <a:t>podem ser generalizados para todo o universo, pois estes não são fornecidos diretamente pelas respostas dos entrevistados, mas sim pela sua análise.</a:t>
            </a:r>
          </a:p>
          <a:p>
            <a:r>
              <a:rPr lang="pt-BR" dirty="0"/>
              <a:t>Antes de contratar </a:t>
            </a:r>
            <a:r>
              <a:rPr lang="pt-BR" dirty="0" smtClean="0"/>
              <a:t>pesquisas, </a:t>
            </a:r>
            <a:r>
              <a:rPr lang="pt-BR" dirty="0"/>
              <a:t>é preciso definir se seus resultados serão apenas para uso interno da campanha ou se pretende divulgar na mídia, se é preciso registrar no TRE (Tribunal Regional Eleitoral), qual será a melhor metodologia (</a:t>
            </a:r>
            <a:r>
              <a:rPr lang="pt-BR" dirty="0" err="1"/>
              <a:t>quali</a:t>
            </a:r>
            <a:r>
              <a:rPr lang="pt-BR" dirty="0"/>
              <a:t> ou quanti) de acordo com objetivos e o momento da campanha. </a:t>
            </a:r>
          </a:p>
        </p:txBody>
      </p:sp>
    </p:spTree>
    <p:extLst>
      <p:ext uri="{BB962C8B-B14F-4D97-AF65-F5344CB8AC3E}">
        <p14:creationId xmlns:p14="http://schemas.microsoft.com/office/powerpoint/2010/main" xmlns="" val="59254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Calendário ideal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7618706"/>
              </p:ext>
            </p:extLst>
          </p:nvPr>
        </p:nvGraphicFramePr>
        <p:xfrm>
          <a:off x="457200" y="1600200"/>
          <a:ext cx="76200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marL="17970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Fase 1</a:t>
                      </a:r>
                      <a:endParaRPr lang="pt-B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Fase 2</a:t>
                      </a:r>
                      <a:endParaRPr lang="pt-B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Fase 3</a:t>
                      </a:r>
                      <a:endParaRPr lang="pt-B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Fase 4</a:t>
                      </a:r>
                      <a:endParaRPr lang="pt-B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 outubro do ano anterior ao pleito até maio do ano da eleição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 maio a julho do ano da eleição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 início do período oficial de propaganda eleitoral até início da campanha eletrônica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Início da veiculação da propaganda eletrônica de rádio e TV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Definição da estratégia eleitoral: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Diagnóstico do governo atual (quali e quanti)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Demandas para os próximos governos (quali e quanti)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Estudo de imagem dos pré-candidatos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Monitoramento quanto ao nível de conhecimento, intenção e potencial de voto e rejeição (quanti)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Pré-teste de material de campanha (quali)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Monitoramento quanto ao nível de conhecimento, intenção e potencial de voto e rejeição (quanti)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Pré-teste de campanha (quali)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Monitoramento quanto ao nível de conhecimento, intenção e potencial de voto e rejeição (quanti)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Avaliação da campanha (</a:t>
                      </a:r>
                      <a:r>
                        <a:rPr lang="pt-BR" sz="14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quali</a:t>
                      </a:r>
                      <a:r>
                        <a:rPr lang="pt-B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e quanti)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Acompanhamento da imagem dos candidatos (</a:t>
                      </a:r>
                      <a:r>
                        <a:rPr lang="pt-BR" sz="14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quali</a:t>
                      </a:r>
                      <a:r>
                        <a:rPr lang="pt-B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e quanti)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pt-B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Monitoramento quanto ao nível de conhecimento, intenção e potencial de voto e rejeição (quanti)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930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Registro de pesquisa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Muitas vezes, é preferível fazer pesquisas para consumo interno, para o planejamento estratégico e acompanhamento da campanha, do que para divulgá-las.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pesquisas só devem ser divulgadas após de ter uma sequência de bons resultados confirmando o favoritismo do candidato. </a:t>
            </a:r>
            <a:endParaRPr lang="pt-BR" dirty="0" smtClean="0"/>
          </a:p>
          <a:p>
            <a:r>
              <a:rPr lang="pt-BR" dirty="0" smtClean="0"/>
              <a:t>Então</a:t>
            </a:r>
            <a:r>
              <a:rPr lang="pt-BR" dirty="0"/>
              <a:t>, deve-se contratar um instituto de pesquisa de renome e registrar na Justiça Eleitoral com pelo menos cinco dias de antecedência da publicação.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858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Contexto </a:t>
            </a:r>
            <a:r>
              <a:rPr lang="pt-BR" b="1" dirty="0" smtClean="0"/>
              <a:t>político-social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Para conhecer o que está ocorrendo na sociedade onde se disputa a eleição (pode ser uma cidade, estado ou mesmo o país), é preciso analisar o quadro político-social em que se dará a disputa. </a:t>
            </a:r>
            <a:endParaRPr lang="pt-BR" dirty="0" smtClean="0"/>
          </a:p>
          <a:p>
            <a:r>
              <a:rPr lang="pt-BR" dirty="0" smtClean="0"/>
              <a:t>Isso </a:t>
            </a:r>
            <a:r>
              <a:rPr lang="pt-BR" dirty="0"/>
              <a:t>significa, num primeiro momento, tomar contato com a situação e avaliar, de forma objetiva, quais são as possibilidades e os caminhos para levar o candidato à vitória. </a:t>
            </a:r>
            <a:endParaRPr lang="pt-BR" dirty="0" smtClean="0"/>
          </a:p>
          <a:p>
            <a:r>
              <a:rPr lang="pt-BR" dirty="0"/>
              <a:t>A avaliação do contexto político deve associar à análise de pesquisas aquilo que está ocorrendo no quadro partidário, na economia e na sociedade de uma maneira geral. </a:t>
            </a:r>
            <a:endParaRPr lang="pt-BR" dirty="0" smtClean="0"/>
          </a:p>
          <a:p>
            <a:r>
              <a:rPr lang="pt-BR" dirty="0" smtClean="0"/>
              <a:t>A análise deve procurar </a:t>
            </a:r>
            <a:r>
              <a:rPr lang="pt-BR" dirty="0"/>
              <a:t>identificar elementos simbólicos que possam subsidiar a comunicação do candidato.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8645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Aprovação e sucessão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análise do contexto político-social tem muito a ver, portanto, com a avaliação do governante que ocupa o cargo em disputa.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caso das eleições municipais isso fica bem claro: um prefeito com altos índices de aprovação tem muito mais chances de fazer o sucessor do que um administrador com baixos índices. </a:t>
            </a:r>
          </a:p>
        </p:txBody>
      </p:sp>
    </p:spTree>
    <p:extLst>
      <p:ext uri="{BB962C8B-B14F-4D97-AF65-F5344CB8AC3E}">
        <p14:creationId xmlns:p14="http://schemas.microsoft.com/office/powerpoint/2010/main" xmlns="" val="197075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Índices de aprovação da administração com </a:t>
            </a:r>
            <a:r>
              <a:rPr lang="pt-BR" sz="3600" b="1" dirty="0"/>
              <a:t>vitória</a:t>
            </a:r>
            <a:r>
              <a:rPr lang="pt-BR" sz="3600" dirty="0"/>
              <a:t> do sucessor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8159906"/>
              </p:ext>
            </p:extLst>
          </p:nvPr>
        </p:nvGraphicFramePr>
        <p:xfrm>
          <a:off x="1403648" y="1600200"/>
          <a:ext cx="5616624" cy="297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</a:t>
                      </a:r>
                      <a:r>
                        <a:rPr lang="pt-BR" baseline="0" dirty="0" smtClean="0"/>
                        <a:t> de aprovação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Curitiba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Fortaleza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78%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Santos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Guarulhos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54%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Natal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São Sebastião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Porto Alegre</a:t>
                      </a:r>
                      <a:endParaRPr lang="pt-BR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36%</a:t>
                      </a:r>
                      <a:endParaRPr lang="pt-B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331640" y="4797152"/>
            <a:ext cx="5688632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1200" dirty="0" smtClean="0"/>
              <a:t>Fonte: Ibope. Pesquisas realizadas entre agosto e setembro de 1992. </a:t>
            </a:r>
            <a:br>
              <a:rPr lang="pt-BR" sz="1200" dirty="0" smtClean="0"/>
            </a:br>
            <a:r>
              <a:rPr lang="pt-BR" sz="1200" dirty="0" smtClean="0"/>
              <a:t>As porcentagens referem-se à soma das avaliações “ótima” e “boa” menos as avaliações “ruim” e “péssima”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36266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809</TotalTime>
  <Words>2328</Words>
  <Application>Microsoft Office PowerPoint</Application>
  <PresentationFormat>Apresentação na tela (4:3)</PresentationFormat>
  <Paragraphs>235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Adjacência</vt:lpstr>
      <vt:lpstr>Aula 4  Pesquisas de opinião</vt:lpstr>
      <vt:lpstr>Campanhas, estratégias e pesquisas</vt:lpstr>
      <vt:lpstr>Quantitativas x Qualitativas </vt:lpstr>
      <vt:lpstr>Quantitativas x Qualitativas </vt:lpstr>
      <vt:lpstr>Calendário ideal</vt:lpstr>
      <vt:lpstr>Registro de pesquisa</vt:lpstr>
      <vt:lpstr>Contexto político-social</vt:lpstr>
      <vt:lpstr>Aprovação e sucessão</vt:lpstr>
      <vt:lpstr>Índices de aprovação da administração com vitória do sucessor</vt:lpstr>
      <vt:lpstr>Índices de aprovação da administração com derrota eleitoral do sucessor</vt:lpstr>
      <vt:lpstr>Candidatos  a cargo proporcional</vt:lpstr>
      <vt:lpstr>Pesquisas qualitativas</vt:lpstr>
      <vt:lpstr>Pesquisas e comunicação</vt:lpstr>
      <vt:lpstr>Uso das quali</vt:lpstr>
      <vt:lpstr>Pesquisas quantitativas</vt:lpstr>
      <vt:lpstr>Perfil do eleitorado brasileiro</vt:lpstr>
      <vt:lpstr>Universo pesquisado e definição de amostras</vt:lpstr>
      <vt:lpstr>Temas da pesquisa qualitativa</vt:lpstr>
      <vt:lpstr>Intenção de voto </vt:lpstr>
      <vt:lpstr>Índice de intenção de voto (espontâneo e estimulado) em %</vt:lpstr>
      <vt:lpstr>Potencial de voto </vt:lpstr>
      <vt:lpstr>Grau de conhecimento </vt:lpstr>
      <vt:lpstr>Razões da escolha </vt:lpstr>
      <vt:lpstr>Problemas do eleitorado </vt:lpstr>
      <vt:lpstr>Recomendações finais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Atuação Parlamentar</dc:title>
  <dc:creator>User</dc:creator>
  <cp:lastModifiedBy>ALESP</cp:lastModifiedBy>
  <cp:revision>96</cp:revision>
  <dcterms:created xsi:type="dcterms:W3CDTF">2013-10-05T12:16:06Z</dcterms:created>
  <dcterms:modified xsi:type="dcterms:W3CDTF">2014-05-12T16:28:43Z</dcterms:modified>
</cp:coreProperties>
</file>